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23"/>
  </p:notesMasterIdLst>
  <p:handoutMasterIdLst>
    <p:handoutMasterId r:id="rId24"/>
  </p:handoutMasterIdLst>
  <p:sldIdLst>
    <p:sldId id="265" r:id="rId2"/>
    <p:sldId id="277" r:id="rId3"/>
    <p:sldId id="267" r:id="rId4"/>
    <p:sldId id="268" r:id="rId5"/>
    <p:sldId id="269" r:id="rId6"/>
    <p:sldId id="271" r:id="rId7"/>
    <p:sldId id="273" r:id="rId8"/>
    <p:sldId id="274" r:id="rId9"/>
    <p:sldId id="270" r:id="rId10"/>
    <p:sldId id="279" r:id="rId11"/>
    <p:sldId id="272" r:id="rId12"/>
    <p:sldId id="280" r:id="rId13"/>
    <p:sldId id="278" r:id="rId14"/>
    <p:sldId id="275" r:id="rId15"/>
    <p:sldId id="276" r:id="rId16"/>
    <p:sldId id="282" r:id="rId17"/>
    <p:sldId id="281" r:id="rId18"/>
    <p:sldId id="283" r:id="rId19"/>
    <p:sldId id="284" r:id="rId20"/>
    <p:sldId id="285" r:id="rId21"/>
    <p:sldId id="286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7" autoAdjust="0"/>
    <p:restoredTop sz="86512" autoAdjust="0"/>
  </p:normalViewPr>
  <p:slideViewPr>
    <p:cSldViewPr snapToGrid="0" snapToObjects="1" showGuides="1">
      <p:cViewPr varScale="1">
        <p:scale>
          <a:sx n="131" d="100"/>
          <a:sy n="131" d="100"/>
        </p:scale>
        <p:origin x="1062" y="126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05-Jun-19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05-Jun-19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60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this is what I would like to do: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Precompute the output of the first part of the neural network for each point of the cloud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 runtime only compute the remaining layers.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The problems are:</a:t>
            </a:r>
          </a:p>
          <a:p>
            <a:pPr marL="0" indent="0">
              <a:buNone/>
            </a:pPr>
            <a:r>
              <a:rPr lang="en-US" baseline="0" dirty="0" smtClean="0"/>
              <a:t>Variable angle between the sun and the view direction.</a:t>
            </a:r>
          </a:p>
          <a:p>
            <a:pPr marL="0" indent="0">
              <a:buNone/>
            </a:pPr>
            <a:r>
              <a:rPr lang="en-US" baseline="0" dirty="0" smtClean="0"/>
              <a:t>Variable view direction and sun direction. Remember: different descriptors should be passed depending on those directions.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And even if the previous problems didn’t exist: the output of the last block consists of 200 floats. Storing that much data for every voxel of the cloud would require hundreds of gigabytes of GPU memory.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precompute only the first N blocks and</a:t>
            </a:r>
            <a:r>
              <a:rPr lang="en-US" baseline="0" dirty="0" smtClean="0"/>
              <a:t> for a sparser grid than the original voxel structure of the cloud</a:t>
            </a:r>
            <a:r>
              <a:rPr lang="en-US" dirty="0" smtClean="0"/>
              <a:t>. The</a:t>
            </a:r>
            <a:r>
              <a:rPr lang="en-US" baseline="0" dirty="0" smtClean="0"/>
              <a:t> output of those layers represent a low frequency low detail information about light propagation.</a:t>
            </a:r>
          </a:p>
          <a:p>
            <a:r>
              <a:rPr lang="en-US" baseline="0" dirty="0" smtClean="0"/>
              <a:t>And we’ll use the remaining blocks to refine the answer.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to freeze the sun direction, which is a common approach in light pre-backing in CG.</a:t>
            </a:r>
          </a:p>
          <a:p>
            <a:endParaRPr lang="en-US" baseline="0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leaves us with the view direction problem. We can only use it in the last layers, which are computed in runtime. So let’s use a slightly different descriptor in the pre-backed layers: instead of using the view direction, for orientation of the grid, we’ll just use an arbitrary direction.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88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precompute only the first N blocks and</a:t>
            </a:r>
            <a:r>
              <a:rPr lang="en-US" baseline="0" dirty="0" smtClean="0"/>
              <a:t> for a sparser grid than the original voxel structure of the cloud</a:t>
            </a:r>
            <a:r>
              <a:rPr lang="en-US" dirty="0" smtClean="0"/>
              <a:t>. The</a:t>
            </a:r>
            <a:r>
              <a:rPr lang="en-US" baseline="0" dirty="0" smtClean="0"/>
              <a:t> output of those layers represent a low frequency low detail information about light propagation.</a:t>
            </a:r>
          </a:p>
          <a:p>
            <a:r>
              <a:rPr lang="en-US" baseline="0" dirty="0" smtClean="0"/>
              <a:t>And we’ll use the remaining blocks to refine the answer.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to freeze the sun direction, which is a common approach in light pre-backing in CG.</a:t>
            </a:r>
          </a:p>
          <a:p>
            <a:endParaRPr lang="en-US" baseline="0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leaves us with the view direction problem. We can only use it in the last layers, which are computed in runtime. So let’s use a slightly different descriptor in the pre-backed layers: instead of using the view direction, for orientation of the grid, we’ll just use an arbitrary direction.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15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am currently in process of implementing the NN renderer with new architecture.</a:t>
            </a:r>
          </a:p>
          <a:p>
            <a:r>
              <a:rPr lang="en-US" baseline="0" dirty="0" smtClean="0"/>
              <a:t>And I expect to see an improved performance with the same image quality.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2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07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17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a light ray enters the cloud, it then</a:t>
            </a:r>
            <a:r>
              <a:rPr lang="en-US" baseline="0" dirty="0" smtClean="0"/>
              <a:t> bounces thousands of times off the tiny droplets of which the cloud consists. It basically does so in a non-deterministic manner. And the simplest solution to rendering the clouds was actually to simulate that using Monte-Carlo style Path Tracing.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80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path tracing process</a:t>
            </a:r>
            <a:r>
              <a:rPr lang="en-US" baseline="0" dirty="0" smtClean="0"/>
              <a:t> is the following:</a:t>
            </a:r>
          </a:p>
          <a:p>
            <a:r>
              <a:rPr lang="en-US" baseline="0" dirty="0" smtClean="0"/>
              <a:t>We shoot a ray from every pixel of the screen. We simulate it’s propagation through the scene. We do so many times, averaging the results from all the runs.</a:t>
            </a:r>
          </a:p>
          <a:p>
            <a:endParaRPr lang="en-US" dirty="0" smtClean="0"/>
          </a:p>
          <a:p>
            <a:r>
              <a:rPr lang="en-US" dirty="0" smtClean="0"/>
              <a:t>Pros of that approach:</a:t>
            </a:r>
            <a:r>
              <a:rPr lang="en-US" baseline="0" dirty="0" smtClean="0"/>
              <a:t> we can get as close as we want to a photorealistic result. *click*</a:t>
            </a:r>
          </a:p>
          <a:p>
            <a:r>
              <a:rPr lang="en-US" baseline="0" dirty="0" smtClean="0"/>
              <a:t>Cons: It takes over 24h to render one </a:t>
            </a:r>
            <a:r>
              <a:rPr lang="en-US" baseline="0" dirty="0" err="1" smtClean="0"/>
              <a:t>fullHD</a:t>
            </a:r>
            <a:r>
              <a:rPr lang="en-US" baseline="0" dirty="0" smtClean="0"/>
              <a:t> image of a cloud.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64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2017 Disney has released a new solution to this old problem.</a:t>
            </a:r>
          </a:p>
          <a:p>
            <a:r>
              <a:rPr lang="en-US" baseline="0" dirty="0" smtClean="0"/>
              <a:t>What if we shoot the ray only once from every pixel of the camera? And when the ray hits the cloud, we ask a Neural Network to give us the answer: how much light should go from this point in the direction of camera.</a:t>
            </a:r>
          </a:p>
          <a:p>
            <a:r>
              <a:rPr lang="en-US" baseline="0" dirty="0" smtClean="0"/>
              <a:t>The input of the neural network consists of: view direction; sun direction and *click* a cloud’s density descriptor, which somehow represents the density of the cloud around the given point.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can be calculated in a matter of minutes. And it is indistinguishable for a human eye from the ground truth. And the neural network can be trained to </a:t>
            </a:r>
            <a:r>
              <a:rPr lang="en-US" baseline="0" dirty="0" err="1" smtClean="0"/>
              <a:t>mimc</a:t>
            </a:r>
            <a:r>
              <a:rPr lang="en-US" baseline="0" dirty="0" smtClean="0"/>
              <a:t> non-realistic clouds.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Let’s dive into Disney’s solution to find the bottlenecks.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54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hierarchical density descriptor contains of multiple layers of stencil grids.</a:t>
            </a:r>
          </a:p>
          <a:p>
            <a:r>
              <a:rPr lang="en-US" dirty="0" smtClean="0"/>
              <a:t>Each stencil</a:t>
            </a:r>
            <a:r>
              <a:rPr lang="en-US" baseline="0" dirty="0" smtClean="0"/>
              <a:t> consists of density values sampled from a 5x5x10 grid build around the hit point. The size of this grid exponentially increases with the layer id.</a:t>
            </a:r>
          </a:p>
          <a:p>
            <a:r>
              <a:rPr lang="en-US" baseline="0" dirty="0" smtClean="0"/>
              <a:t>The grid is pointing with the z axis at the sun and with y axis is perpendicular both to the sun direction and the view direction.</a:t>
            </a:r>
          </a:p>
          <a:p>
            <a:r>
              <a:rPr lang="en-US" baseline="0" dirty="0" smtClean="0"/>
              <a:t>There are 10 layers in the descriptor.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29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neural network consists of 10 descriptor processing blocks. The descriptor’s layers are fed in the network progressively, one per block.</a:t>
            </a:r>
          </a:p>
          <a:p>
            <a:r>
              <a:rPr lang="en-US" baseline="0" dirty="0" smtClean="0"/>
              <a:t>And in the end there are three fully connected layers.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57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artists are craving for the iteration speed. Disney’s solution allowed</a:t>
            </a:r>
            <a:r>
              <a:rPr lang="en-US" baseline="0" dirty="0" smtClean="0"/>
              <a:t> CG clouds in movies to make a huge leap forward solely by improving the iteration speed from 24h to 10 minutes. </a:t>
            </a:r>
          </a:p>
          <a:p>
            <a:r>
              <a:rPr lang="en-US" baseline="0" dirty="0" smtClean="0"/>
              <a:t>Imagine what it would feel like to be able to not only get a still image once in 10 minutes, but to be able to look at the cloud from all directions with virtually zero latency.</a:t>
            </a:r>
          </a:p>
          <a:p>
            <a:r>
              <a:rPr lang="en-US" baseline="0" dirty="0" smtClean="0"/>
              <a:t>Or, better yet, to see the same photorealistic clouds in a real-time computer game.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52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07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this is what I would like to do: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Precompute the output of the first part of the neural network for each point of the cloud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 runtime only compute the remaining layers.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The problems are:</a:t>
            </a:r>
          </a:p>
          <a:p>
            <a:pPr marL="0" indent="0">
              <a:buNone/>
            </a:pPr>
            <a:r>
              <a:rPr lang="en-US" baseline="0" dirty="0" smtClean="0"/>
              <a:t>Variable angle between the sun and the view direction.</a:t>
            </a:r>
          </a:p>
          <a:p>
            <a:pPr marL="0" indent="0">
              <a:buNone/>
            </a:pPr>
            <a:r>
              <a:rPr lang="en-US" baseline="0" dirty="0" smtClean="0"/>
              <a:t>Variable view direction and sun direction. Remember: different descriptors should be passed depending on those directions.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And even if the previous problems didn’t exist: the output of the last block consists of 200 floats. Storing that much data for every voxel of the cloud would require hundreds of gigabytes of GPU memory.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23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3058" y="1394786"/>
            <a:ext cx="8520416" cy="3195216"/>
          </a:xfrm>
        </p:spPr>
        <p:txBody>
          <a:bodyPr/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 marL="1371600" indent="0">
              <a:buNone/>
              <a:defRPr sz="1800">
                <a:solidFill>
                  <a:srgbClr val="000000"/>
                </a:solidFill>
              </a:defRPr>
            </a:lvl4pPr>
            <a:lvl5pPr>
              <a:defRPr sz="18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</a:t>
            </a:r>
            <a:r>
              <a:rPr lang="ru-RU" dirty="0" smtClean="0"/>
              <a:t>уровень</a:t>
            </a:r>
            <a:endParaRPr lang="ru-RU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97295" y="553498"/>
            <a:ext cx="8536179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36E3E-2E1A-4C44-AE2C-83F90430B8AB}"/>
              </a:ext>
            </a:extLst>
          </p:cNvPr>
          <p:cNvSpPr txBox="1"/>
          <p:nvPr userDrawn="1"/>
        </p:nvSpPr>
        <p:spPr>
          <a:xfrm>
            <a:off x="8099442" y="467406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8677C56-5C41-4635-ACE6-0F38DB45E313}" type="slidenum">
              <a:rPr lang="ru-RU" sz="1800" baseline="0" smtClean="0">
                <a:solidFill>
                  <a:srgbClr val="000000"/>
                </a:solidFill>
              </a:rPr>
              <a:pPr/>
              <a:t>‹#›</a:t>
            </a:fld>
            <a:r>
              <a:rPr lang="en-US" sz="1800" baseline="0" dirty="0">
                <a:solidFill>
                  <a:srgbClr val="000000"/>
                </a:solidFill>
              </a:rPr>
              <a:t> / </a:t>
            </a:r>
            <a:r>
              <a:rPr lang="en-US" sz="1800" baseline="0" dirty="0" smtClean="0">
                <a:solidFill>
                  <a:srgbClr val="000000"/>
                </a:solidFill>
              </a:rPr>
              <a:t>1</a:t>
            </a:r>
            <a:r>
              <a:rPr lang="ru-RU" sz="1800" baseline="0" dirty="0" smtClean="0">
                <a:solidFill>
                  <a:srgbClr val="000000"/>
                </a:solidFill>
              </a:rPr>
              <a:t>5</a:t>
            </a:r>
            <a:endParaRPr lang="ru-RU" sz="1800" baseline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335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0455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40002"/>
            <a:ext cx="8229600" cy="3413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4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rgbClr val="0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5"/>
        </a:buBlip>
        <a:defRPr sz="20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371600" y="2104557"/>
            <a:ext cx="6400800" cy="705749"/>
          </a:xfrm>
        </p:spPr>
        <p:txBody>
          <a:bodyPr>
            <a:normAutofit fontScale="90000"/>
          </a:bodyPr>
          <a:lstStyle/>
          <a:p>
            <a:pPr algn="ctr"/>
            <a:r>
              <a:rPr lang="ru-RU" b="0" dirty="0" smtClean="0">
                <a:solidFill>
                  <a:schemeClr val="bg1"/>
                </a:solidFill>
              </a:rPr>
              <a:t>Рендеринг атмосферных облаков с помощью нейронных сетей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0" y="3414361"/>
            <a:ext cx="9144000" cy="15765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Автор</a:t>
            </a:r>
            <a:r>
              <a:rPr lang="en-US" sz="2000" dirty="0" smtClean="0">
                <a:solidFill>
                  <a:schemeClr val="bg1"/>
                </a:solidFill>
              </a:rPr>
              <a:t>: </a:t>
            </a:r>
            <a:r>
              <a:rPr lang="ru-RU" sz="2000" dirty="0" smtClean="0">
                <a:solidFill>
                  <a:schemeClr val="bg1"/>
                </a:solidFill>
              </a:rPr>
              <a:t>Панин </a:t>
            </a:r>
            <a:r>
              <a:rPr lang="ru-RU" dirty="0">
                <a:solidFill>
                  <a:schemeClr val="bg1"/>
                </a:solidFill>
              </a:rPr>
              <a:t>М</a:t>
            </a:r>
            <a:r>
              <a:rPr lang="ru-RU" sz="2000" dirty="0" smtClean="0">
                <a:solidFill>
                  <a:schemeClr val="bg1"/>
                </a:solidFill>
              </a:rPr>
              <a:t>ихаил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ru-RU" sz="2000" dirty="0" smtClean="0">
                <a:solidFill>
                  <a:schemeClr val="bg1"/>
                </a:solidFill>
              </a:rPr>
              <a:t>ИТМО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ru-RU" dirty="0" smtClean="0">
                <a:solidFill>
                  <a:schemeClr val="bg1"/>
                </a:solidFill>
              </a:rPr>
              <a:t>Научный руководитель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ru-RU" dirty="0" smtClean="0">
                <a:solidFill>
                  <a:schemeClr val="bg1"/>
                </a:solidFill>
              </a:rPr>
              <a:t>Ковалев А.С.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ru-RU" dirty="0" smtClean="0">
                <a:solidFill>
                  <a:schemeClr val="bg1"/>
                </a:solidFill>
              </a:rPr>
              <a:t>доцент</a:t>
            </a:r>
            <a:r>
              <a:rPr lang="en-US" dirty="0" smtClean="0">
                <a:solidFill>
                  <a:schemeClr val="bg1"/>
                </a:solidFill>
              </a:rPr>
              <a:t>., </a:t>
            </a:r>
            <a:r>
              <a:rPr lang="ru-RU" dirty="0" smtClean="0">
                <a:solidFill>
                  <a:schemeClr val="bg1"/>
                </a:solidFill>
              </a:rPr>
              <a:t>ИТМО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Научный консультант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Николенко </a:t>
            </a:r>
            <a:r>
              <a:rPr lang="ru-RU" dirty="0" smtClean="0">
                <a:solidFill>
                  <a:schemeClr val="bg1"/>
                </a:solidFill>
              </a:rPr>
              <a:t>С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ru-RU" smtClean="0">
                <a:solidFill>
                  <a:schemeClr val="bg1"/>
                </a:solidFill>
              </a:rPr>
              <a:t>И.</a:t>
            </a:r>
            <a:r>
              <a:rPr lang="en-US" smtClean="0">
                <a:solidFill>
                  <a:schemeClr val="bg1"/>
                </a:solidFill>
              </a:rPr>
              <a:t>, </a:t>
            </a:r>
            <a:r>
              <a:rPr lang="ru-RU" dirty="0" smtClean="0">
                <a:solidFill>
                  <a:schemeClr val="bg1"/>
                </a:solidFill>
              </a:rPr>
              <a:t>кандидат </a:t>
            </a:r>
            <a:r>
              <a:rPr lang="ru-RU" dirty="0" err="1" smtClean="0">
                <a:solidFill>
                  <a:schemeClr val="bg1"/>
                </a:solidFill>
              </a:rPr>
              <a:t>ф.м.н</a:t>
            </a:r>
            <a:r>
              <a:rPr lang="en-US" dirty="0" smtClean="0">
                <a:solidFill>
                  <a:schemeClr val="bg1"/>
                </a:solidFill>
              </a:rPr>
              <a:t>,</a:t>
            </a:r>
            <a:r>
              <a:rPr lang="ru-RU" dirty="0" smtClean="0">
                <a:solidFill>
                  <a:schemeClr val="bg1"/>
                </a:solidFill>
              </a:rPr>
              <a:t> зав. Лаб.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ИИ, ПОМИ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Новый подход </a:t>
            </a:r>
            <a:r>
              <a:rPr lang="en-US" dirty="0" smtClean="0"/>
              <a:t>(</a:t>
            </a:r>
            <a:r>
              <a:rPr lang="ru-RU" dirty="0" smtClean="0"/>
              <a:t>запекание выходов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965701" y="3244663"/>
            <a:ext cx="20637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ru-RU" dirty="0" smtClean="0"/>
              <a:t>Зафиксируем </a:t>
            </a:r>
            <a:br>
              <a:rPr lang="ru-RU" dirty="0" smtClean="0"/>
            </a:br>
            <a:r>
              <a:rPr lang="ru-RU" dirty="0" smtClean="0"/>
              <a:t>направление света</a:t>
            </a:r>
          </a:p>
          <a:p>
            <a:pPr marL="457200" indent="-457200">
              <a:buAutoNum type="arabicPeriod"/>
            </a:pPr>
            <a:r>
              <a:rPr lang="ru-RU" dirty="0" smtClean="0"/>
              <a:t>Разобьём облако </a:t>
            </a:r>
            <a:br>
              <a:rPr lang="ru-RU" dirty="0" smtClean="0"/>
            </a:br>
            <a:r>
              <a:rPr lang="ru-RU" dirty="0" smtClean="0"/>
              <a:t>на решетку</a:t>
            </a:r>
          </a:p>
          <a:p>
            <a:pPr marL="457200" indent="-457200">
              <a:buAutoNum type="arabicPeriod"/>
            </a:pPr>
            <a:r>
              <a:rPr lang="ru-RU" dirty="0" smtClean="0"/>
              <a:t>Для каждой ячейки </a:t>
            </a:r>
            <a:br>
              <a:rPr lang="ru-RU" dirty="0" smtClean="0"/>
            </a:br>
            <a:r>
              <a:rPr lang="ru-RU" dirty="0" smtClean="0"/>
              <a:t>посчитаем дескриптор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5805"/>
          <a:stretch/>
        </p:blipFill>
        <p:spPr>
          <a:xfrm>
            <a:off x="3920946" y="1205233"/>
            <a:ext cx="5007625" cy="338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3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313057" y="1394786"/>
            <a:ext cx="4397931" cy="31952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</a:t>
            </a:r>
            <a:r>
              <a:rPr lang="ru-RU" dirty="0" smtClean="0"/>
              <a:t>осчитаем первые</a:t>
            </a:r>
            <a:r>
              <a:rPr lang="en-US" dirty="0" smtClean="0"/>
              <a:t> N </a:t>
            </a:r>
            <a:r>
              <a:rPr lang="ru-RU" dirty="0" smtClean="0"/>
              <a:t>слоев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И запишем их выход в ячейку (200 байт)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Назовем это световой зонд</a:t>
            </a: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Новый подход </a:t>
            </a:r>
            <a:r>
              <a:rPr lang="en-US" dirty="0"/>
              <a:t>(</a:t>
            </a:r>
            <a:r>
              <a:rPr lang="ru-RU" dirty="0"/>
              <a:t>запекание выходов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701" y="1112645"/>
            <a:ext cx="3867774" cy="3397752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965701" y="2641600"/>
            <a:ext cx="2137358" cy="6209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965701" y="2641600"/>
            <a:ext cx="2063749" cy="5551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774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313057" y="1394786"/>
            <a:ext cx="4397931" cy="31952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Запускаем луч в облако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Находим ближайшие 4 </a:t>
            </a:r>
            <a:br>
              <a:rPr lang="ru-RU" dirty="0" smtClean="0"/>
            </a:br>
            <a:r>
              <a:rPr lang="ru-RU" dirty="0" smtClean="0"/>
              <a:t>световых зонда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Интерполируем </a:t>
            </a:r>
            <a:r>
              <a:rPr lang="ru-RU" dirty="0" smtClean="0"/>
              <a:t>(</a:t>
            </a:r>
            <a:r>
              <a:rPr lang="ru-RU" dirty="0" err="1" smtClean="0"/>
              <a:t>барицентрически</a:t>
            </a:r>
            <a:r>
              <a:rPr lang="ru-RU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Подаем на вход в сетку рендеринга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Вместе с маленьким дескриптором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Новый подход </a:t>
            </a:r>
            <a:r>
              <a:rPr lang="en-US" dirty="0" smtClean="0"/>
              <a:t>(</a:t>
            </a:r>
            <a:r>
              <a:rPr lang="ru-RU" dirty="0" smtClean="0"/>
              <a:t>рендеринг </a:t>
            </a:r>
            <a:r>
              <a:rPr lang="ru-RU" dirty="0" err="1" smtClean="0"/>
              <a:t>запеченых</a:t>
            </a:r>
            <a:r>
              <a:rPr lang="ru-RU" dirty="0" smtClean="0"/>
              <a:t> данных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4965701" y="2641600"/>
            <a:ext cx="2137358" cy="6209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965701" y="2641600"/>
            <a:ext cx="2063749" cy="5551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24118"/>
          <a:stretch/>
        </p:blipFill>
        <p:spPr>
          <a:xfrm>
            <a:off x="4710988" y="1196245"/>
            <a:ext cx="4249842" cy="31514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0485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313057" y="1394786"/>
            <a:ext cx="8520417" cy="31952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2.5x </a:t>
            </a:r>
            <a:r>
              <a:rPr lang="ru-RU" dirty="0" smtClean="0"/>
              <a:t>прирост в производительности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При том же качестве картинки!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Время запекания равно времени рендеринга одного кадра.</a:t>
            </a: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Результаты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71749"/>
            <a:ext cx="9144000" cy="205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178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313058" y="1394786"/>
            <a:ext cx="4683224" cy="3195216"/>
          </a:xfrm>
        </p:spPr>
        <p:txBody>
          <a:bodyPr/>
          <a:lstStyle/>
          <a:p>
            <a:r>
              <a:rPr lang="ru-RU" dirty="0" smtClean="0"/>
              <a:t>Ещё быстрее!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Запекаем только на поверхности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Используем растеризацию вместо рейтрейсинга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ru-RU" dirty="0" smtClean="0"/>
              <a:t>10 кадров в секунду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Что дальше</a:t>
            </a:r>
            <a:r>
              <a:rPr lang="en-US" dirty="0" smtClean="0"/>
              <a:t>?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brightnessContrast bright="-49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726" y="1394786"/>
            <a:ext cx="3554748" cy="260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33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313058" y="1394786"/>
            <a:ext cx="4633592" cy="3195216"/>
          </a:xfrm>
        </p:spPr>
        <p:txBody>
          <a:bodyPr/>
          <a:lstStyle/>
          <a:p>
            <a:r>
              <a:rPr lang="ru-RU" dirty="0" smtClean="0"/>
              <a:t>Вопросы</a:t>
            </a:r>
            <a:r>
              <a:rPr lang="en-US" dirty="0" smtClean="0"/>
              <a:t>?</a:t>
            </a: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Спасибо за внимание</a:t>
            </a:r>
            <a:r>
              <a:rPr lang="en-US" dirty="0" smtClean="0"/>
              <a:t>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8946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Бонусные слайды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747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Реакция автора на мою идею:</a:t>
            </a:r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Неужели </a:t>
            </a:r>
            <a:r>
              <a:rPr lang="en-US" dirty="0" smtClean="0"/>
              <a:t>Disney </a:t>
            </a:r>
            <a:r>
              <a:rPr lang="ru-RU" dirty="0" smtClean="0"/>
              <a:t>этого не сделали</a:t>
            </a:r>
            <a:r>
              <a:rPr lang="en-US" dirty="0" smtClean="0"/>
              <a:t>?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5" y="2131695"/>
            <a:ext cx="3143250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" y="2687594"/>
            <a:ext cx="28384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Определение фотореалистичности сложно дать точно. Но: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Path Tracing </a:t>
            </a:r>
            <a:r>
              <a:rPr lang="ru-RU" dirty="0" smtClean="0"/>
              <a:t>физически корректен</a:t>
            </a:r>
          </a:p>
          <a:p>
            <a:pPr marL="342900" indent="-342900">
              <a:buFontTx/>
              <a:buChar char="-"/>
            </a:pPr>
            <a:r>
              <a:rPr lang="ru-RU" dirty="0" smtClean="0"/>
              <a:t>Показанный метод воспроизводит результаты </a:t>
            </a:r>
            <a:r>
              <a:rPr lang="en-US" dirty="0"/>
              <a:t>p</a:t>
            </a:r>
            <a:r>
              <a:rPr lang="en-US" dirty="0" smtClean="0"/>
              <a:t>ath tracing</a:t>
            </a:r>
          </a:p>
          <a:p>
            <a:r>
              <a:rPr lang="ru-RU" dirty="0" smtClean="0"/>
              <a:t>А еще:</a:t>
            </a:r>
          </a:p>
          <a:p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 облака точно фотореалистичные</a:t>
            </a:r>
            <a:r>
              <a:rPr lang="en-US" dirty="0" smtClean="0"/>
              <a:t>?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02" y="2992394"/>
            <a:ext cx="3030318" cy="1939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5" t="14593" r="8193" b="5530"/>
          <a:stretch/>
        </p:blipFill>
        <p:spPr>
          <a:xfrm>
            <a:off x="4299065" y="2992394"/>
            <a:ext cx="3117965" cy="193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3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800" dirty="0" smtClean="0"/>
              <a:t>А можно один раз </a:t>
            </a:r>
            <a:r>
              <a:rPr lang="ru-RU" sz="2800" dirty="0" err="1" smtClean="0"/>
              <a:t>отрендерить</a:t>
            </a:r>
            <a:r>
              <a:rPr lang="ru-RU" sz="2800" dirty="0" smtClean="0"/>
              <a:t> для всех фильмов</a:t>
            </a:r>
            <a:r>
              <a:rPr lang="en-US" sz="2800" dirty="0" smtClean="0"/>
              <a:t>? (1)</a:t>
            </a:r>
            <a:endParaRPr lang="ru-RU" sz="2800" dirty="0"/>
          </a:p>
        </p:txBody>
      </p:sp>
      <p:pic>
        <p:nvPicPr>
          <p:cNvPr id="6" name="giphy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" y="1050025"/>
            <a:ext cx="8855075" cy="368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5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smtClean="0"/>
              <a:t>Свет </a:t>
            </a:r>
            <a:r>
              <a:rPr lang="ru-RU" dirty="0" err="1" smtClean="0"/>
              <a:t>переотражается</a:t>
            </a:r>
            <a:r>
              <a:rPr lang="ru-RU" dirty="0" smtClean="0"/>
              <a:t> тысячи раз</a:t>
            </a:r>
            <a:endParaRPr lang="en-US" dirty="0" smtClean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smtClean="0"/>
              <a:t>В хаотическом порядке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smtClean="0"/>
              <a:t>Практически не поглощается</a:t>
            </a:r>
            <a:endParaRPr lang="en-US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smtClean="0"/>
              <a:t>И нам нужно это </a:t>
            </a:r>
            <a:r>
              <a:rPr lang="ru-RU" dirty="0" err="1" smtClean="0"/>
              <a:t>просимулировать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Облака долго </a:t>
            </a:r>
            <a:r>
              <a:rPr lang="ru-RU" dirty="0" err="1" smtClean="0"/>
              <a:t>рендерить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366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А можно один раз запечь для всех фильмов</a:t>
            </a:r>
            <a:r>
              <a:rPr lang="en-US" sz="2800" dirty="0" smtClean="0"/>
              <a:t>? (</a:t>
            </a:r>
            <a:r>
              <a:rPr lang="ru-RU" sz="2800" dirty="0" smtClean="0"/>
              <a:t>2</a:t>
            </a:r>
            <a:r>
              <a:rPr lang="en-US" sz="2800" dirty="0" smtClean="0"/>
              <a:t>)</a:t>
            </a:r>
            <a:endParaRPr lang="ru-RU" sz="2800" dirty="0"/>
          </a:p>
        </p:txBody>
      </p:sp>
      <p:pic>
        <p:nvPicPr>
          <p:cNvPr id="6" name="giph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7390" y="1173981"/>
            <a:ext cx="5995987" cy="337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2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А можно один раз запечь для всех фильмов</a:t>
            </a:r>
            <a:r>
              <a:rPr lang="en-US" sz="2800" dirty="0" smtClean="0"/>
              <a:t>? (</a:t>
            </a:r>
            <a:r>
              <a:rPr lang="ru-RU" sz="2800" dirty="0" smtClean="0"/>
              <a:t>3</a:t>
            </a:r>
            <a:r>
              <a:rPr lang="en-US" sz="2800" dirty="0" smtClean="0"/>
              <a:t>)</a:t>
            </a:r>
            <a:endParaRPr lang="ru-RU" sz="2800" dirty="0"/>
          </a:p>
        </p:txBody>
      </p:sp>
      <p:sp>
        <p:nvSpPr>
          <p:cNvPr id="2" name="Rectangle 1"/>
          <p:cNvSpPr/>
          <p:nvPr/>
        </p:nvSpPr>
        <p:spPr>
          <a:xfrm>
            <a:off x="853440" y="1549807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Antoine </a:t>
            </a:r>
            <a:r>
              <a:rPr lang="en-US" dirty="0" err="1" smtClean="0"/>
              <a:t>Bouthors</a:t>
            </a:r>
            <a:r>
              <a:rPr lang="en-US" dirty="0"/>
              <a:t>:</a:t>
            </a:r>
            <a:endParaRPr lang="ru-RU" dirty="0" smtClean="0"/>
          </a:p>
          <a:p>
            <a:r>
              <a:rPr lang="ru-RU" dirty="0" err="1" smtClean="0"/>
              <a:t>On</a:t>
            </a:r>
            <a:r>
              <a:rPr lang="ru-RU" dirty="0" smtClean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aspect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shape</a:t>
            </a:r>
            <a:r>
              <a:rPr lang="ru-RU" dirty="0"/>
              <a:t>: “</a:t>
            </a:r>
            <a:r>
              <a:rPr lang="ru-RU" dirty="0" err="1"/>
              <a:t>Each</a:t>
            </a:r>
            <a:r>
              <a:rPr lang="ru-RU" dirty="0"/>
              <a:t> </a:t>
            </a:r>
            <a:r>
              <a:rPr lang="ru-RU" dirty="0" err="1"/>
              <a:t>cloud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different</a:t>
            </a:r>
            <a:r>
              <a:rPr lang="ru-RU" dirty="0"/>
              <a:t>, </a:t>
            </a:r>
            <a:r>
              <a:rPr lang="ru-RU" dirty="0" err="1"/>
              <a:t>made</a:t>
            </a:r>
            <a:r>
              <a:rPr lang="ru-RU" dirty="0"/>
              <a:t> </a:t>
            </a:r>
            <a:r>
              <a:rPr lang="ru-RU" dirty="0" err="1"/>
              <a:t>up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an</a:t>
            </a:r>
            <a:r>
              <a:rPr lang="ru-RU" dirty="0"/>
              <a:t> </a:t>
            </a:r>
            <a:r>
              <a:rPr lang="ru-RU" dirty="0" err="1"/>
              <a:t>unpredictable</a:t>
            </a:r>
            <a:r>
              <a:rPr lang="ru-RU" dirty="0"/>
              <a:t>, </a:t>
            </a:r>
            <a:r>
              <a:rPr lang="ru-RU" dirty="0" err="1"/>
              <a:t>uneven</a:t>
            </a:r>
            <a:r>
              <a:rPr lang="ru-RU" dirty="0"/>
              <a:t> </a:t>
            </a:r>
            <a:r>
              <a:rPr lang="ru-RU" dirty="0" err="1"/>
              <a:t>mass</a:t>
            </a:r>
            <a:endParaRPr lang="ru-RU" dirty="0"/>
          </a:p>
          <a:p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crags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eddies</a:t>
            </a:r>
            <a:r>
              <a:rPr lang="ru-RU" dirty="0"/>
              <a:t> </a:t>
            </a:r>
            <a:r>
              <a:rPr lang="ru-RU" dirty="0" err="1"/>
              <a:t>which</a:t>
            </a:r>
            <a:r>
              <a:rPr lang="ru-RU" dirty="0"/>
              <a:t> </a:t>
            </a:r>
            <a:r>
              <a:rPr lang="ru-RU" dirty="0" err="1"/>
              <a:t>reflect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light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different</a:t>
            </a:r>
            <a:r>
              <a:rPr lang="ru-RU" dirty="0"/>
              <a:t> </a:t>
            </a:r>
            <a:r>
              <a:rPr lang="ru-RU" dirty="0" err="1"/>
              <a:t>strength</a:t>
            </a:r>
            <a:r>
              <a:rPr lang="ru-RU" dirty="0"/>
              <a:t>”. </a:t>
            </a:r>
            <a:r>
              <a:rPr lang="ru-RU" dirty="0" err="1"/>
              <a:t>This</a:t>
            </a:r>
            <a:r>
              <a:rPr lang="ru-RU" dirty="0"/>
              <a:t> </a:t>
            </a:r>
            <a:r>
              <a:rPr lang="ru-RU" dirty="0" err="1"/>
              <a:t>underlines</a:t>
            </a:r>
            <a:r>
              <a:rPr lang="ru-RU" dirty="0"/>
              <a:t> </a:t>
            </a:r>
            <a:r>
              <a:rPr lang="ru-RU" dirty="0" err="1"/>
              <a:t>chaotic</a:t>
            </a:r>
            <a:r>
              <a:rPr lang="ru-RU" dirty="0"/>
              <a:t> </a:t>
            </a:r>
            <a:r>
              <a:rPr lang="ru-RU" dirty="0" err="1"/>
              <a:t>and</a:t>
            </a:r>
            <a:endParaRPr lang="ru-RU" dirty="0"/>
          </a:p>
          <a:p>
            <a:r>
              <a:rPr lang="ru-RU" dirty="0" err="1"/>
              <a:t>fractal</a:t>
            </a:r>
            <a:r>
              <a:rPr lang="ru-RU" dirty="0"/>
              <a:t> </a:t>
            </a:r>
            <a:r>
              <a:rPr lang="ru-RU" dirty="0" err="1"/>
              <a:t>nature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cloud</a:t>
            </a:r>
            <a:r>
              <a:rPr lang="ru-RU" dirty="0"/>
              <a:t> </a:t>
            </a:r>
            <a:r>
              <a:rPr lang="ru-RU" dirty="0" err="1"/>
              <a:t>shapes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27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/>
              <a:t>Рендерим</a:t>
            </a:r>
            <a:r>
              <a:rPr lang="ru-RU" dirty="0" smtClean="0"/>
              <a:t> облако, честно симулируя отражения лучей</a:t>
            </a:r>
            <a:r>
              <a:rPr lang="en-US" dirty="0" smtClean="0"/>
              <a:t>.</a:t>
            </a:r>
          </a:p>
          <a:p>
            <a:r>
              <a:rPr lang="ru-RU" dirty="0" smtClean="0"/>
              <a:t>Плюсы</a:t>
            </a:r>
            <a:r>
              <a:rPr lang="en-US" dirty="0" smtClean="0"/>
              <a:t>:</a:t>
            </a:r>
            <a:endParaRPr lang="en-US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smtClean="0"/>
              <a:t>Физически корректный результат</a:t>
            </a:r>
            <a:endParaRPr lang="en-US" dirty="0" smtClean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smtClean="0"/>
              <a:t>Любая степень точности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Минусы</a:t>
            </a:r>
            <a:r>
              <a:rPr lang="en-US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Более 24 часов на рендеринг одного </a:t>
            </a:r>
            <a:br>
              <a:rPr lang="ru-RU" dirty="0" smtClean="0"/>
            </a:br>
            <a:r>
              <a:rPr lang="ru-RU" dirty="0" smtClean="0"/>
              <a:t>изображения</a:t>
            </a: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Традиционный подход</a:t>
            </a:r>
            <a:r>
              <a:rPr lang="en-US" dirty="0" smtClean="0"/>
              <a:t> (path-tracing)</a:t>
            </a:r>
            <a:endParaRPr lang="ru-RU" dirty="0"/>
          </a:p>
        </p:txBody>
      </p:sp>
      <p:pic>
        <p:nvPicPr>
          <p:cNvPr id="1026" name="Picture 2" descr="https://lh3.googleusercontent.com/v5IHlg34mky9sCXfu52eHQI2bsfTKjHEbnjl37p8xuNXt720kISzNgUfoNWKQQ2VPhe0-eG_CsWJlCG3Sgw34-c_B8Cnq3b9WtBsrKVmL9JgIi4BeUA3pXGtaLgK2VVmHCplKxSnfX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127" y="1817716"/>
            <a:ext cx="2551999" cy="247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825" y="1817715"/>
            <a:ext cx="3384323" cy="247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86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Аппроксимируем освещение с помощью нейронной сети</a:t>
            </a:r>
            <a:endParaRPr lang="en-US" dirty="0"/>
          </a:p>
          <a:p>
            <a:r>
              <a:rPr lang="ru-RU" dirty="0" smtClean="0"/>
              <a:t>Плюсы</a:t>
            </a:r>
            <a:r>
              <a:rPr lang="en-US" dirty="0" smtClean="0"/>
              <a:t>:</a:t>
            </a:r>
            <a:endParaRPr lang="en-US" b="1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smtClean="0"/>
              <a:t>Рендеринг за несколько минут</a:t>
            </a:r>
            <a:endParaRPr lang="en-US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smtClean="0"/>
              <a:t>Можно натренировать для </a:t>
            </a:r>
            <a:br>
              <a:rPr lang="ru-RU" dirty="0" smtClean="0"/>
            </a:br>
            <a:r>
              <a:rPr lang="ru-RU" dirty="0" smtClean="0"/>
              <a:t>различного </a:t>
            </a:r>
            <a:r>
              <a:rPr lang="ru-RU" dirty="0" err="1" smtClean="0"/>
              <a:t>визуала</a:t>
            </a:r>
            <a:endParaRPr lang="en-US" dirty="0"/>
          </a:p>
          <a:p>
            <a:r>
              <a:rPr lang="ru-RU" dirty="0" smtClean="0"/>
              <a:t>Минусы</a:t>
            </a:r>
            <a:r>
              <a:rPr lang="en-US" dirty="0" smtClean="0"/>
              <a:t>: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Есть крайние случаи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Всё еще достаточно медленно</a:t>
            </a:r>
            <a:endParaRPr lang="ru-RU" dirty="0"/>
          </a:p>
          <a:p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Современный подход </a:t>
            </a:r>
            <a:r>
              <a:rPr lang="en-US" dirty="0" smtClean="0"/>
              <a:t>(Disney)</a:t>
            </a:r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19" b="18969"/>
          <a:stretch/>
        </p:blipFill>
        <p:spPr>
          <a:xfrm>
            <a:off x="4137716" y="1768797"/>
            <a:ext cx="4695758" cy="26677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90" b="19098"/>
          <a:stretch/>
        </p:blipFill>
        <p:spPr>
          <a:xfrm>
            <a:off x="4137716" y="1768797"/>
            <a:ext cx="4695758" cy="26677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0032" y="1932838"/>
            <a:ext cx="4693442" cy="233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99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Дескриптор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4012" y="1508125"/>
            <a:ext cx="63531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83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Подаем дескриптор послойно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Три </a:t>
            </a:r>
            <a:r>
              <a:rPr lang="ru-RU" dirty="0" err="1" smtClean="0"/>
              <a:t>полносвязных</a:t>
            </a:r>
            <a:r>
              <a:rPr lang="ru-RU" dirty="0" smtClean="0"/>
              <a:t> слоя в конце</a:t>
            </a: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 smtClean="0"/>
              <a:t>Нейроная</a:t>
            </a:r>
            <a:r>
              <a:rPr lang="ru-RU" dirty="0" smtClean="0"/>
              <a:t> сеть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701" y="1112645"/>
            <a:ext cx="3867774" cy="339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54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Сделать рендеринг быстрее чем у </a:t>
            </a:r>
            <a:r>
              <a:rPr lang="en-US" dirty="0" smtClean="0"/>
              <a:t>Disney</a:t>
            </a:r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Не потеряв в качестве</a:t>
            </a: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Цели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0851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313058" y="1394786"/>
            <a:ext cx="8520416" cy="31952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Реализовать </a:t>
            </a:r>
            <a:r>
              <a:rPr lang="en-US" dirty="0" smtClean="0"/>
              <a:t>Monte-Carlo path-tracer (</a:t>
            </a:r>
            <a:r>
              <a:rPr lang="ru-RU" dirty="0" smtClean="0"/>
              <a:t>сравнение</a:t>
            </a:r>
            <a:r>
              <a:rPr lang="en-US" dirty="0" smtClean="0"/>
              <a:t>, </a:t>
            </a:r>
            <a:r>
              <a:rPr lang="ru-RU" dirty="0" smtClean="0"/>
              <a:t>источник данных</a:t>
            </a:r>
            <a:r>
              <a:rPr lang="en-US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Собрать </a:t>
            </a:r>
            <a:r>
              <a:rPr lang="ru-RU" dirty="0" err="1" smtClean="0"/>
              <a:t>датасет</a:t>
            </a:r>
            <a:r>
              <a:rPr lang="ru-RU" dirty="0" smtClean="0"/>
              <a:t> облаков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Сгенерировать </a:t>
            </a:r>
            <a:r>
              <a:rPr lang="ru-RU" dirty="0" err="1"/>
              <a:t>датасет</a:t>
            </a:r>
            <a:r>
              <a:rPr lang="ru-RU" dirty="0"/>
              <a:t> </a:t>
            </a:r>
            <a:r>
              <a:rPr lang="ru-RU" dirty="0" smtClean="0"/>
              <a:t>дескрипторов и освещенностей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Обучить Диснеевскую модель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err="1" smtClean="0"/>
              <a:t>Найтиболее</a:t>
            </a:r>
            <a:r>
              <a:rPr lang="ru-RU" dirty="0" smtClean="0"/>
              <a:t> быструю архитектуру и обучить её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Реализовать рендеринг с помощью нейронных сетей на </a:t>
            </a:r>
            <a:r>
              <a:rPr lang="en-US" dirty="0" smtClean="0"/>
              <a:t>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Сравнить изображения и производительность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Задачи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9468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313058" y="1394786"/>
            <a:ext cx="4171160" cy="3195216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Что если бы мы могли </a:t>
            </a:r>
            <a:r>
              <a:rPr lang="ru-RU" dirty="0" err="1" smtClean="0"/>
              <a:t>предпосчитать</a:t>
            </a:r>
            <a:r>
              <a:rPr lang="ru-RU" dirty="0" smtClean="0"/>
              <a:t> выходы первых </a:t>
            </a:r>
            <a:r>
              <a:rPr lang="en-US" dirty="0" smtClean="0"/>
              <a:t>K </a:t>
            </a:r>
            <a:r>
              <a:rPr lang="ru-RU" dirty="0" smtClean="0"/>
              <a:t>слоев сети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ru-RU" dirty="0" smtClean="0"/>
              <a:t>Проблемы</a:t>
            </a:r>
            <a:r>
              <a:rPr lang="en-US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Переменный угол</a:t>
            </a:r>
            <a:r>
              <a:rPr lang="en-US" dirty="0" smtClean="0"/>
              <a:t> </a:t>
            </a:r>
            <a:r>
              <a:rPr lang="el-GR" dirty="0"/>
              <a:t>ϒ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Переменное направление взгляда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Переменное направление </a:t>
            </a:r>
            <a:r>
              <a:rPr lang="ru-RU" dirty="0" smtClean="0"/>
              <a:t>солнца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Потребление оперативной памяти</a:t>
            </a: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Новый подход </a:t>
            </a:r>
            <a:r>
              <a:rPr lang="en-US" dirty="0" smtClean="0"/>
              <a:t>(</a:t>
            </a:r>
            <a:r>
              <a:rPr lang="ru-RU" dirty="0" smtClean="0"/>
              <a:t>запекание выходов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701" y="1112645"/>
            <a:ext cx="3867774" cy="339775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965701" y="3244663"/>
            <a:ext cx="20637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19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10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11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12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13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2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3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4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5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6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7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8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9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5303</TotalTime>
  <Words>1371</Words>
  <Application>Microsoft Office PowerPoint</Application>
  <PresentationFormat>On-screen Show (16:9)</PresentationFormat>
  <Paragraphs>156</Paragraphs>
  <Slides>21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Cover</vt:lpstr>
      <vt:lpstr>Рендеринг атмосферных облаков с помощью нейронных сетей</vt:lpstr>
      <vt:lpstr>Облака долго рендерить</vt:lpstr>
      <vt:lpstr>Традиционный подход (path-tracing)</vt:lpstr>
      <vt:lpstr>Современный подход (Disney)</vt:lpstr>
      <vt:lpstr>Дескриптор</vt:lpstr>
      <vt:lpstr>Нейроная сеть</vt:lpstr>
      <vt:lpstr>Цели</vt:lpstr>
      <vt:lpstr>Задачи</vt:lpstr>
      <vt:lpstr>Новый подход (запекание выходов)</vt:lpstr>
      <vt:lpstr>Новый подход (запекание выходов)</vt:lpstr>
      <vt:lpstr>Новый подход (запекание выходов)</vt:lpstr>
      <vt:lpstr>Новый подход (рендеринг запеченых данных)</vt:lpstr>
      <vt:lpstr>Результаты</vt:lpstr>
      <vt:lpstr>Что дальше?</vt:lpstr>
      <vt:lpstr>Спасибо за внимание!</vt:lpstr>
      <vt:lpstr>Бонусные слайды</vt:lpstr>
      <vt:lpstr>Неужели Disney этого не сделали?</vt:lpstr>
      <vt:lpstr>А облака точно фотореалистичные?</vt:lpstr>
      <vt:lpstr>А можно один раз отрендерить для всех фильмов? (1)</vt:lpstr>
      <vt:lpstr>А можно один раз запечь для всех фильмов? (2)</vt:lpstr>
      <vt:lpstr>А можно один раз запечь для всех фильмов? (3)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Mikhail Panin</cp:lastModifiedBy>
  <cp:revision>86</cp:revision>
  <dcterms:created xsi:type="dcterms:W3CDTF">2014-06-27T12:30:22Z</dcterms:created>
  <dcterms:modified xsi:type="dcterms:W3CDTF">2019-06-04T22:15:39Z</dcterms:modified>
</cp:coreProperties>
</file>